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57" r:id="rId7"/>
    <p:sldId id="264" r:id="rId8"/>
    <p:sldId id="269" r:id="rId9"/>
    <p:sldId id="262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>
        <p:scale>
          <a:sx n="75" d="100"/>
          <a:sy n="75" d="100"/>
        </p:scale>
        <p:origin x="45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935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258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21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91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78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676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5555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11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392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399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111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B1DC8-F12D-430D-8CDB-B9A5D5AD1771}" type="datetimeFigureOut">
              <a:rPr lang="nl-NL" smtClean="0"/>
              <a:t>5-4-2024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1945B-D94E-4A57-BF0C-7E1102A034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981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nl/url?sa=i&amp;rct=j&amp;q=hugh+sampson&amp;source=images&amp;cd=&amp;cad=rja&amp;docid=q4pZbD9iG7_XOM&amp;tbnid=QeNfgDZUmzWyAM:&amp;ved=0CAUQjRw&amp;url=http://www.hamilton.edu/news/tags/1981&amp;ei=AHs7UZGwOeKJ0AXMx4GgAg&amp;bvm=bv.43287494,d.ZGU&amp;psig=AFQjCNEjvrULIpuQWBgAjxZ6_FXs9BX3Vw&amp;ust=1362938988722830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Anafylaxie en gebruik </a:t>
            </a:r>
            <a:br>
              <a:rPr lang="nl-NL" dirty="0" smtClean="0"/>
            </a:br>
            <a:r>
              <a:rPr lang="nl-NL" dirty="0" smtClean="0"/>
              <a:t>Adrenaline Auto Injector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6-4-2024</a:t>
            </a:r>
          </a:p>
          <a:p>
            <a:r>
              <a:rPr lang="nl-NL" dirty="0" smtClean="0"/>
              <a:t>Mastocytose </a:t>
            </a:r>
            <a:r>
              <a:rPr lang="nl-NL" dirty="0" err="1" smtClean="0"/>
              <a:t>ledendag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975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ver mestcellen - Mastocytose Vereniging Nederland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67" y="-37465"/>
            <a:ext cx="9234311" cy="689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79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Functie normale mestcel</a:t>
            </a:r>
            <a:endParaRPr lang="nl-NL" dirty="0"/>
          </a:p>
        </p:txBody>
      </p:sp>
      <p:sp>
        <p:nvSpPr>
          <p:cNvPr id="5" name="AutoShape 4" descr="Afbeeldingsresultaten voor mestcel functie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nl-NL" dirty="0" smtClean="0"/>
              <a:t>Onderdeel van immuunsysteem</a:t>
            </a:r>
          </a:p>
          <a:p>
            <a:r>
              <a:rPr lang="nl-NL" dirty="0" smtClean="0"/>
              <a:t>Witte bloedcellen</a:t>
            </a:r>
          </a:p>
          <a:p>
            <a:r>
              <a:rPr lang="nl-NL" dirty="0" smtClean="0"/>
              <a:t>Aanmaak in beenmerg</a:t>
            </a:r>
          </a:p>
          <a:p>
            <a:r>
              <a:rPr lang="nl-NL" dirty="0" smtClean="0"/>
              <a:t>Aanwezig in bloed, huid en slijmvliezen (longen en </a:t>
            </a:r>
            <a:r>
              <a:rPr lang="nl-NL" dirty="0" err="1" smtClean="0"/>
              <a:t>maag-darmstelsel</a:t>
            </a:r>
            <a:r>
              <a:rPr lang="nl-NL" dirty="0" smtClean="0"/>
              <a:t>), hersenen </a:t>
            </a:r>
          </a:p>
          <a:p>
            <a:r>
              <a:rPr lang="nl-NL" dirty="0" smtClean="0"/>
              <a:t>1</a:t>
            </a:r>
            <a:r>
              <a:rPr lang="nl-NL" baseline="30000" dirty="0" smtClean="0"/>
              <a:t>e</a:t>
            </a:r>
            <a:r>
              <a:rPr lang="nl-NL" dirty="0" smtClean="0"/>
              <a:t> afweer tegen bacteriën, virussen, parasieten, giftige stoffen</a:t>
            </a:r>
          </a:p>
          <a:p>
            <a:r>
              <a:rPr lang="nl-NL" dirty="0" smtClean="0"/>
              <a:t>Allergische reacties</a:t>
            </a:r>
          </a:p>
          <a:p>
            <a:r>
              <a:rPr lang="nl-NL" dirty="0" smtClean="0"/>
              <a:t>Zeer snelle reactie</a:t>
            </a:r>
          </a:p>
          <a:p>
            <a:r>
              <a:rPr lang="nl-NL" dirty="0" smtClean="0"/>
              <a:t>Diverse ontstekingsmediatoren, bv histamine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0159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Functie Histamine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Neurotransmitter in hersenen</a:t>
            </a:r>
          </a:p>
          <a:p>
            <a:r>
              <a:rPr lang="nl-NL" dirty="0" smtClean="0"/>
              <a:t>Regulatie slaap</a:t>
            </a:r>
          </a:p>
          <a:p>
            <a:r>
              <a:rPr lang="nl-NL" dirty="0" smtClean="0"/>
              <a:t>Waakzaamheid, verhoging adrenaline </a:t>
            </a:r>
          </a:p>
          <a:p>
            <a:r>
              <a:rPr lang="nl-NL" dirty="0" smtClean="0"/>
              <a:t>Productie maagzuur</a:t>
            </a:r>
          </a:p>
          <a:p>
            <a:r>
              <a:rPr lang="nl-NL" dirty="0" smtClean="0"/>
              <a:t>Diameter bloedvaten</a:t>
            </a:r>
          </a:p>
          <a:p>
            <a:r>
              <a:rPr lang="nl-NL" dirty="0" smtClean="0"/>
              <a:t>Doorlaatbaarheid bloedvaten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37469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Effect vrijkomen histamine bij infectie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Toegenomen doorbloeding in aangedane orgaan</a:t>
            </a:r>
          </a:p>
          <a:p>
            <a:pPr lvl="1"/>
            <a:r>
              <a:rPr lang="nl-NL" dirty="0" smtClean="0"/>
              <a:t>Roodheid (</a:t>
            </a:r>
            <a:r>
              <a:rPr lang="nl-NL" dirty="0" err="1" smtClean="0"/>
              <a:t>rubor</a:t>
            </a:r>
            <a:r>
              <a:rPr lang="nl-NL" dirty="0" smtClean="0"/>
              <a:t>)</a:t>
            </a:r>
          </a:p>
          <a:p>
            <a:pPr lvl="1"/>
            <a:r>
              <a:rPr lang="nl-NL" dirty="0" smtClean="0"/>
              <a:t>Zwelling (tumor)</a:t>
            </a:r>
          </a:p>
          <a:p>
            <a:pPr lvl="1"/>
            <a:r>
              <a:rPr lang="nl-NL" dirty="0" smtClean="0"/>
              <a:t>Warmte (</a:t>
            </a:r>
            <a:r>
              <a:rPr lang="nl-NL" dirty="0" err="1" smtClean="0"/>
              <a:t>calor</a:t>
            </a:r>
            <a:r>
              <a:rPr lang="nl-NL" dirty="0" smtClean="0"/>
              <a:t>)</a:t>
            </a:r>
          </a:p>
          <a:p>
            <a:pPr lvl="1"/>
            <a:r>
              <a:rPr lang="nl-NL" dirty="0" smtClean="0"/>
              <a:t>Pijn/jeuk (</a:t>
            </a:r>
            <a:r>
              <a:rPr lang="nl-NL" dirty="0" err="1" smtClean="0"/>
              <a:t>dolor</a:t>
            </a:r>
            <a:r>
              <a:rPr lang="nl-NL" dirty="0" smtClean="0"/>
              <a:t>)</a:t>
            </a:r>
          </a:p>
          <a:p>
            <a:pPr lvl="1"/>
            <a:r>
              <a:rPr lang="nl-NL" dirty="0" smtClean="0"/>
              <a:t>Verlies van functie (</a:t>
            </a:r>
            <a:r>
              <a:rPr lang="nl-NL" dirty="0" err="1" smtClean="0"/>
              <a:t>functio</a:t>
            </a:r>
            <a:r>
              <a:rPr lang="nl-NL" dirty="0" smtClean="0"/>
              <a:t> </a:t>
            </a:r>
            <a:r>
              <a:rPr lang="nl-NL" dirty="0" err="1" smtClean="0"/>
              <a:t>laesa</a:t>
            </a:r>
            <a:r>
              <a:rPr lang="nl-NL" dirty="0" smtClean="0"/>
              <a:t>)</a:t>
            </a:r>
          </a:p>
          <a:p>
            <a:endParaRPr lang="nl-NL" dirty="0"/>
          </a:p>
          <a:p>
            <a:r>
              <a:rPr lang="nl-NL" dirty="0" smtClean="0"/>
              <a:t>Onttrekking bloed aan andere organen, bloeddrukdaling</a:t>
            </a:r>
          </a:p>
          <a:p>
            <a:endParaRPr lang="nl-NL" dirty="0" smtClean="0"/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094049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Normale mestcel</a:t>
            </a:r>
            <a:endParaRPr lang="nl-NL" dirty="0"/>
          </a:p>
        </p:txBody>
      </p:sp>
      <p:pic>
        <p:nvPicPr>
          <p:cNvPr id="1026" name="Picture 2" descr="mestcellen, afgeven histamine - Leef! met netelroos Leef! met netelroo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1" y="1211155"/>
            <a:ext cx="4498014" cy="496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968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>
          <a:xfrm>
            <a:off x="1201738" y="11113"/>
            <a:ext cx="5791201" cy="9366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altLang="nl-NL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Sampson score</a:t>
            </a:r>
            <a:endParaRPr lang="nl-NL" altLang="nl-NL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06997770"/>
              </p:ext>
            </p:extLst>
          </p:nvPr>
        </p:nvGraphicFramePr>
        <p:xfrm>
          <a:off x="468316" y="947738"/>
          <a:ext cx="10707685" cy="5567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01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197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277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42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415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3427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860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Graad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 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Huid/slijmvliezen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Gastro-intestinaal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Respiratoir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Cardiaal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Neurologisch 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90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1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Jeuk ,roodheid, zwelling bij contact (contact urticaria)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 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 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 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 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5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2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Jeuk, roodheid, zwelling gegeneraliseerd (gegeneraliseerde urticaria)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Misselijkheid, braken 1x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Milde neusobstructie, niezen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 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Verandering activiteit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790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3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Idem als boven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Idem als boven + herhaald braken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Forse neusobstructie, neusloop, gevoel van zwelling keel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Tachycardie &gt;15/ min toegenomen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Idem als boven + angst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72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4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Idem als boven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Idem als boven + diarree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Idem als boven +heesheid, hoesten, moeilijk slikken, benauwdheid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Idem als boven +ritmestoornis of milde hypotensie &lt;15 mm Hg afgenomen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Duizeligheid, gevoel weg te raken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60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5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Idem als boven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Idem als boven + incontinentie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Astma aanval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Bradycardie, hypotensie, shock </a:t>
                      </a:r>
                      <a:endParaRPr lang="nl-NL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Bewusteloosheid </a:t>
                      </a:r>
                      <a:endParaRPr lang="nl-NL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94" marR="43894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630" name="Rectangle 2"/>
          <p:cNvSpPr>
            <a:spLocks noChangeArrowheads="1"/>
          </p:cNvSpPr>
          <p:nvPr/>
        </p:nvSpPr>
        <p:spPr bwMode="auto">
          <a:xfrm>
            <a:off x="4367214" y="28776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631" name="Picture 2" descr="http://www.hamilton.edu/assets/mmlibrary/images/110x/hugh%20sampso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814" y="115888"/>
            <a:ext cx="1271587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3550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863123"/>
              </p:ext>
            </p:extLst>
          </p:nvPr>
        </p:nvGraphicFramePr>
        <p:xfrm>
          <a:off x="446809" y="399574"/>
          <a:ext cx="11110190" cy="6128226"/>
        </p:xfrm>
        <a:graphic>
          <a:graphicData uri="http://schemas.openxmlformats.org/drawingml/2006/table">
            <a:tbl>
              <a:tblPr firstRow="1" firstCol="1" bandRow="1"/>
              <a:tblGrid>
                <a:gridCol w="797904">
                  <a:extLst>
                    <a:ext uri="{9D8B030D-6E8A-4147-A177-3AD203B41FA5}">
                      <a16:colId xmlns="" xmlns:a16="http://schemas.microsoft.com/office/drawing/2014/main" val="3337661694"/>
                    </a:ext>
                  </a:extLst>
                </a:gridCol>
                <a:gridCol w="2171262">
                  <a:extLst>
                    <a:ext uri="{9D8B030D-6E8A-4147-A177-3AD203B41FA5}">
                      <a16:colId xmlns="" xmlns:a16="http://schemas.microsoft.com/office/drawing/2014/main" val="4129499231"/>
                    </a:ext>
                  </a:extLst>
                </a:gridCol>
                <a:gridCol w="2157964">
                  <a:extLst>
                    <a:ext uri="{9D8B030D-6E8A-4147-A177-3AD203B41FA5}">
                      <a16:colId xmlns="" xmlns:a16="http://schemas.microsoft.com/office/drawing/2014/main" val="4107083936"/>
                    </a:ext>
                  </a:extLst>
                </a:gridCol>
                <a:gridCol w="1936727">
                  <a:extLst>
                    <a:ext uri="{9D8B030D-6E8A-4147-A177-3AD203B41FA5}">
                      <a16:colId xmlns="" xmlns:a16="http://schemas.microsoft.com/office/drawing/2014/main" val="9817962"/>
                    </a:ext>
                  </a:extLst>
                </a:gridCol>
                <a:gridCol w="1946398">
                  <a:extLst>
                    <a:ext uri="{9D8B030D-6E8A-4147-A177-3AD203B41FA5}">
                      <a16:colId xmlns="" xmlns:a16="http://schemas.microsoft.com/office/drawing/2014/main" val="36832964"/>
                    </a:ext>
                  </a:extLst>
                </a:gridCol>
                <a:gridCol w="2099935">
                  <a:extLst>
                    <a:ext uri="{9D8B030D-6E8A-4147-A177-3AD203B41FA5}">
                      <a16:colId xmlns="" xmlns:a16="http://schemas.microsoft.com/office/drawing/2014/main" val="87467394"/>
                    </a:ext>
                  </a:extLst>
                </a:gridCol>
              </a:tblGrid>
              <a:tr h="471403"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Graad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Huid/ Slijmvliezen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Gastro-intestinaal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Respiratoir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Cardiovasculair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Neurologisch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29287746"/>
                  </a:ext>
                </a:extLst>
              </a:tr>
              <a:tr h="942804"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Jeuk, roodheid, zwelling bij contact (contact urticaria)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0170456"/>
                  </a:ext>
                </a:extLst>
              </a:tr>
              <a:tr h="1414206"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Jeuk, roodheid, zwelling (gegeneraliseerd)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Gegeneraliseerde urticaria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Misselijkheid, braken 1x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Milde neusobstructie, niezen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Verandering van activiteit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9897492"/>
                  </a:ext>
                </a:extLst>
              </a:tr>
              <a:tr h="1178505"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 + herhaald braken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Forse neusobstructie, Neusloop,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Gevoel van zere keel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Tachycardie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(&gt;15/min</a:t>
                      </a:r>
                      <a:r>
                        <a:rPr lang="nl-NL" sz="1100" b="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↑</a:t>
                      </a: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 + angst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5286954"/>
                  </a:ext>
                </a:extLst>
              </a:tr>
              <a:tr h="1414206"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 + diarree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 + heesheid, hoesten, moeilijk slikken, benauwdheid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 +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Ritmestoornis of milde hypotensie (&lt;15mmHg </a:t>
                      </a:r>
                      <a:r>
                        <a:rPr lang="nl-NL" sz="1100" b="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Duizeligheid, gevoel weg te raken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72583105"/>
                  </a:ext>
                </a:extLst>
              </a:tr>
              <a:tr h="707102"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Als boven + incontinentie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Astma aanval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Bradycardie, hypotensie, shock</a:t>
                      </a:r>
                      <a:endParaRPr lang="nl-NL" sz="1100" b="1" spc="-1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nl-NL" sz="1100" b="0" spc="-10" dirty="0">
                          <a:effectLst/>
                          <a:latin typeface="Formata-Light" panose="020B0400000000000000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bewusteloosheid</a:t>
                      </a:r>
                      <a:endParaRPr lang="nl-NL" sz="1100" b="1" spc="-1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1068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5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Anafylaxie, SAMPSON 1 + 2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nl-NL" dirty="0"/>
              <a:t>Zwellen van lippen, gezicht, ogen</a:t>
            </a:r>
          </a:p>
          <a:p>
            <a:pPr lvl="0"/>
            <a:r>
              <a:rPr lang="nl-NL" dirty="0"/>
              <a:t>Jeuk in de mond</a:t>
            </a:r>
          </a:p>
          <a:p>
            <a:pPr lvl="0"/>
            <a:r>
              <a:rPr lang="nl-NL" dirty="0"/>
              <a:t>Galbulten</a:t>
            </a:r>
          </a:p>
          <a:p>
            <a:pPr lvl="0"/>
            <a:r>
              <a:rPr lang="nl-NL" dirty="0"/>
              <a:t>Buikpijn, </a:t>
            </a:r>
            <a:r>
              <a:rPr lang="nl-NL" dirty="0" smtClean="0"/>
              <a:t>overgeven</a:t>
            </a:r>
          </a:p>
          <a:p>
            <a:pPr marL="0" lvl="0" indent="0">
              <a:buNone/>
            </a:pPr>
            <a:endParaRPr lang="nl-NL" dirty="0" smtClean="0"/>
          </a:p>
          <a:p>
            <a:r>
              <a:rPr lang="nl-NL" b="1" dirty="0"/>
              <a:t>ACTIE:							</a:t>
            </a:r>
            <a:endParaRPr lang="nl-NL" dirty="0"/>
          </a:p>
          <a:p>
            <a:pPr lvl="0"/>
            <a:r>
              <a:rPr lang="nl-NL" dirty="0"/>
              <a:t>Blijf bij de patiënt en roep hulp in			</a:t>
            </a:r>
          </a:p>
          <a:p>
            <a:pPr lvl="0"/>
            <a:r>
              <a:rPr lang="nl-NL" dirty="0"/>
              <a:t>Kijk of de symptomen erger worden*		</a:t>
            </a:r>
          </a:p>
          <a:p>
            <a:pPr lvl="0"/>
            <a:r>
              <a:rPr lang="nl-NL" dirty="0"/>
              <a:t>Geef medicatie: </a:t>
            </a:r>
            <a:r>
              <a:rPr lang="nl-NL" dirty="0" err="1"/>
              <a:t>levocetirizine</a:t>
            </a:r>
            <a:r>
              <a:rPr lang="nl-NL" dirty="0"/>
              <a:t>/</a:t>
            </a:r>
            <a:r>
              <a:rPr lang="nl-NL" dirty="0" err="1"/>
              <a:t>desloratadine</a:t>
            </a:r>
            <a:r>
              <a:rPr lang="nl-NL" dirty="0"/>
              <a:t> drank/tablet (2 ml, 2.5 ml, 2.5mg, 5 mg) + evt.	 </a:t>
            </a:r>
            <a:br>
              <a:rPr lang="nl-NL" dirty="0"/>
            </a:br>
            <a:r>
              <a:rPr lang="nl-NL" dirty="0"/>
              <a:t>4x 1 puf salbutamol (astmamedicatie) bij benauwdheid</a:t>
            </a:r>
          </a:p>
          <a:p>
            <a:pPr lvl="0"/>
            <a:r>
              <a:rPr lang="nl-NL" dirty="0"/>
              <a:t>Lees als voorzorg alvast de </a:t>
            </a:r>
            <a:r>
              <a:rPr lang="nl-NL" dirty="0" err="1"/>
              <a:t>EpiPen</a:t>
            </a:r>
            <a:r>
              <a:rPr lang="nl-NL" baseline="30000" dirty="0"/>
              <a:t>®</a:t>
            </a:r>
            <a:r>
              <a:rPr lang="nl-NL" dirty="0"/>
              <a:t> instructies	</a:t>
            </a:r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555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Anafylaxie, SAMPSON 3+4+5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nl-NL" dirty="0"/>
              <a:t>Moeilijke ademhaling</a:t>
            </a:r>
          </a:p>
          <a:p>
            <a:pPr lvl="0"/>
            <a:r>
              <a:rPr lang="nl-NL" dirty="0"/>
              <a:t>Zwellen van mond en keel/tong</a:t>
            </a:r>
          </a:p>
          <a:p>
            <a:pPr lvl="0"/>
            <a:r>
              <a:rPr lang="nl-NL" dirty="0"/>
              <a:t>Moeite met praten en slikken en/of hese stem</a:t>
            </a:r>
          </a:p>
          <a:p>
            <a:pPr lvl="0"/>
            <a:r>
              <a:rPr lang="nl-NL" dirty="0"/>
              <a:t>Piepende ademhaling, kortademigheid, blauwe lippen of aanhoudend hoesten</a:t>
            </a:r>
          </a:p>
          <a:p>
            <a:pPr lvl="0"/>
            <a:r>
              <a:rPr lang="nl-NL" dirty="0"/>
              <a:t>Bewusteloosheid</a:t>
            </a:r>
          </a:p>
          <a:p>
            <a:r>
              <a:rPr lang="nl-NL" dirty="0" smtClean="0"/>
              <a:t>Ineenzakken</a:t>
            </a:r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b="1" dirty="0" smtClean="0"/>
              <a:t>ACTIE:</a:t>
            </a:r>
            <a:endParaRPr lang="nl-NL" dirty="0" smtClean="0"/>
          </a:p>
          <a:p>
            <a:r>
              <a:rPr lang="nl-NL" b="1" dirty="0"/>
              <a:t>Injecteer de patiënt met </a:t>
            </a:r>
            <a:r>
              <a:rPr lang="nl-NL" b="1" dirty="0" smtClean="0"/>
              <a:t>AAI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7905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073" y="0"/>
            <a:ext cx="4637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61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65099"/>
            <a:ext cx="5239776" cy="766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809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362</Words>
  <Application>Microsoft Office PowerPoint</Application>
  <PresentationFormat>Breedbeeld</PresentationFormat>
  <Paragraphs>145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Formata-Light</vt:lpstr>
      <vt:lpstr>Times New Roman</vt:lpstr>
      <vt:lpstr>Kantoorthema</vt:lpstr>
      <vt:lpstr>Anafylaxie en gebruik  Adrenaline Auto Injector</vt:lpstr>
      <vt:lpstr>PowerPoint-presentatie</vt:lpstr>
      <vt:lpstr>Functie normale mestcel</vt:lpstr>
      <vt:lpstr>Functie Histamine </vt:lpstr>
      <vt:lpstr>Effect vrijkomen histamine bij infectie</vt:lpstr>
      <vt:lpstr>Normale mestcel</vt:lpstr>
      <vt:lpstr>Sampson score</vt:lpstr>
      <vt:lpstr>PowerPoint-presentatie</vt:lpstr>
      <vt:lpstr>Anafylaxie, SAMPSON 1 + 2</vt:lpstr>
      <vt:lpstr>Anafylaxie, SAMPSON 3+4+5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Anafylaxie en gebruik  Adrenaline Auto Injector</dc:title>
  <dc:creator>G van der Zande</dc:creator>
  <cp:lastModifiedBy>G van der Zande</cp:lastModifiedBy>
  <cp:revision>13</cp:revision>
  <dcterms:created xsi:type="dcterms:W3CDTF">2024-04-05T11:44:44Z</dcterms:created>
  <dcterms:modified xsi:type="dcterms:W3CDTF">2024-04-05T13:07:10Z</dcterms:modified>
</cp:coreProperties>
</file>